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82" r:id="rId3"/>
    <p:sldId id="257" r:id="rId4"/>
    <p:sldId id="350" r:id="rId5"/>
    <p:sldId id="258" r:id="rId6"/>
    <p:sldId id="267" r:id="rId7"/>
    <p:sldId id="380" r:id="rId8"/>
    <p:sldId id="263" r:id="rId9"/>
    <p:sldId id="360" r:id="rId10"/>
    <p:sldId id="362" r:id="rId11"/>
    <p:sldId id="371" r:id="rId12"/>
    <p:sldId id="385" r:id="rId13"/>
    <p:sldId id="377" r:id="rId14"/>
    <p:sldId id="265" r:id="rId15"/>
    <p:sldId id="266" r:id="rId16"/>
    <p:sldId id="384" r:id="rId17"/>
    <p:sldId id="294" r:id="rId18"/>
    <p:sldId id="356" r:id="rId19"/>
    <p:sldId id="337" r:id="rId20"/>
    <p:sldId id="297" r:id="rId21"/>
    <p:sldId id="308" r:id="rId22"/>
    <p:sldId id="359" r:id="rId23"/>
    <p:sldId id="268" r:id="rId24"/>
    <p:sldId id="375" r:id="rId25"/>
    <p:sldId id="379" r:id="rId26"/>
    <p:sldId id="373" r:id="rId27"/>
    <p:sldId id="311" r:id="rId28"/>
    <p:sldId id="330" r:id="rId29"/>
    <p:sldId id="336" r:id="rId30"/>
    <p:sldId id="314" r:id="rId31"/>
    <p:sldId id="346" r:id="rId32"/>
    <p:sldId id="386" r:id="rId33"/>
    <p:sldId id="318" r:id="rId34"/>
    <p:sldId id="363" r:id="rId35"/>
    <p:sldId id="364" r:id="rId36"/>
    <p:sldId id="365" r:id="rId37"/>
    <p:sldId id="366" r:id="rId38"/>
    <p:sldId id="367" r:id="rId39"/>
    <p:sldId id="368" r:id="rId40"/>
    <p:sldId id="290" r:id="rId41"/>
    <p:sldId id="291" r:id="rId42"/>
    <p:sldId id="370" r:id="rId43"/>
    <p:sldId id="292" r:id="rId44"/>
    <p:sldId id="369" r:id="rId45"/>
    <p:sldId id="293" r:id="rId46"/>
    <p:sldId id="358" r:id="rId47"/>
    <p:sldId id="376" r:id="rId48"/>
    <p:sldId id="348" r:id="rId49"/>
    <p:sldId id="321" r:id="rId50"/>
    <p:sldId id="334" r:id="rId51"/>
    <p:sldId id="349" r:id="rId52"/>
    <p:sldId id="354" r:id="rId53"/>
    <p:sldId id="381" r:id="rId54"/>
    <p:sldId id="324" r:id="rId55"/>
    <p:sldId id="280" r:id="rId56"/>
    <p:sldId id="372" r:id="rId57"/>
    <p:sldId id="335" r:id="rId58"/>
    <p:sldId id="383" r:id="rId59"/>
    <p:sldId id="345" r:id="rId60"/>
    <p:sldId id="305" r:id="rId61"/>
    <p:sldId id="36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51894-E0DF-4C02-AEDD-5CA766B7402C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626AE-722D-4A6D-B71D-6A67011DD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5D18F-2105-44E3-B95B-6524F2B7AE54}" type="slidenum">
              <a:rPr lang="en-US"/>
              <a:pPr/>
              <a:t>3</a:t>
            </a:fld>
            <a:endParaRPr lang="en-US"/>
          </a:p>
        </p:txBody>
      </p:sp>
      <p:sp>
        <p:nvSpPr>
          <p:cNvPr id="232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7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D9949E-0E2A-44F1-9E17-057EB1B57410}" type="slidenum">
              <a:rPr lang="en-US"/>
              <a:pPr/>
              <a:t>45</a:t>
            </a:fld>
            <a:endParaRPr lang="en-US"/>
          </a:p>
        </p:txBody>
      </p:sp>
      <p:sp>
        <p:nvSpPr>
          <p:cNvPr id="236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5D18F-2105-44E3-B95B-6524F2B7AE54}" type="slidenum">
              <a:rPr lang="en-US"/>
              <a:pPr/>
              <a:t>52</a:t>
            </a:fld>
            <a:endParaRPr lang="en-US"/>
          </a:p>
        </p:txBody>
      </p:sp>
      <p:sp>
        <p:nvSpPr>
          <p:cNvPr id="232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18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D442A-9D07-4144-BC45-79354E05A659}" type="slidenum">
              <a:rPr lang="en-US"/>
              <a:pPr/>
              <a:t>55</a:t>
            </a:fld>
            <a:endParaRPr lang="en-US"/>
          </a:p>
        </p:txBody>
      </p:sp>
      <p:sp>
        <p:nvSpPr>
          <p:cNvPr id="235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5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CFE49-225A-4FD4-B17F-7F4AAC5B992B}" type="slidenum">
              <a:rPr lang="en-US"/>
              <a:pPr/>
              <a:t>5</a:t>
            </a:fld>
            <a:endParaRPr lang="en-US"/>
          </a:p>
        </p:txBody>
      </p:sp>
      <p:sp>
        <p:nvSpPr>
          <p:cNvPr id="232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520DA-C924-4C27-9B2D-29A18B0C513B}" type="slidenum">
              <a:rPr lang="en-US"/>
              <a:pPr/>
              <a:t>6</a:t>
            </a:fld>
            <a:endParaRPr lang="en-US"/>
          </a:p>
        </p:txBody>
      </p:sp>
      <p:sp>
        <p:nvSpPr>
          <p:cNvPr id="233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92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40B0B-20DE-4B9A-8380-04A4E3D5113D}" type="slidenum">
              <a:rPr lang="en-US"/>
              <a:pPr/>
              <a:t>8</a:t>
            </a:fld>
            <a:endParaRPr lang="en-US"/>
          </a:p>
        </p:txBody>
      </p:sp>
      <p:sp>
        <p:nvSpPr>
          <p:cNvPr id="232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2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303D3-3372-4657-971A-19237C17CA65}" type="slidenum">
              <a:rPr lang="en-US"/>
              <a:pPr/>
              <a:t>14</a:t>
            </a:fld>
            <a:endParaRPr lang="en-US"/>
          </a:p>
        </p:txBody>
      </p:sp>
      <p:sp>
        <p:nvSpPr>
          <p:cNvPr id="23306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06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55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9B8AC7-D917-4C2E-B8AD-6B9B8628D336}" type="slidenum">
              <a:rPr lang="en-US"/>
              <a:pPr/>
              <a:t>23</a:t>
            </a:fld>
            <a:endParaRPr lang="en-US"/>
          </a:p>
        </p:txBody>
      </p:sp>
      <p:sp>
        <p:nvSpPr>
          <p:cNvPr id="233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4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7551C-7BDD-444D-B22D-0B364D485C09}" type="slidenum">
              <a:rPr lang="en-US"/>
              <a:pPr/>
              <a:t>40</a:t>
            </a:fld>
            <a:endParaRPr lang="en-US"/>
          </a:p>
        </p:txBody>
      </p:sp>
      <p:sp>
        <p:nvSpPr>
          <p:cNvPr id="236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8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D3CA5D-0E45-41C7-9A6E-8B207CEFF6CE}" type="slidenum">
              <a:rPr lang="en-US"/>
              <a:pPr/>
              <a:t>41</a:t>
            </a:fld>
            <a:endParaRPr lang="en-US"/>
          </a:p>
        </p:txBody>
      </p:sp>
      <p:sp>
        <p:nvSpPr>
          <p:cNvPr id="236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7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DB3486-1D74-4104-B975-5C8886CA359A}" type="slidenum">
              <a:rPr lang="en-US"/>
              <a:pPr/>
              <a:t>43</a:t>
            </a:fld>
            <a:endParaRPr lang="en-US"/>
          </a:p>
        </p:txBody>
      </p:sp>
      <p:sp>
        <p:nvSpPr>
          <p:cNvPr id="236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1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4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8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6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5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6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51968-AB15-4A91-9808-1A0577CC1ABB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B2F30-24CE-42CD-825D-98B2CDC77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5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ChangeArrowheads="1"/>
          </p:cNvSpPr>
          <p:nvPr/>
        </p:nvSpPr>
        <p:spPr bwMode="auto">
          <a:xfrm>
            <a:off x="1828800" y="457200"/>
            <a:ext cx="59544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itchFamily="34" charset="0"/>
              </a:rPr>
              <a:t>1 2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3 4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5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7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9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10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11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2209800" y="1371600"/>
            <a:ext cx="472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The numbers 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1-12</a:t>
            </a:r>
            <a:b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naturally form </a:t>
            </a: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four 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groups</a:t>
            </a:r>
            <a:endParaRPr lang="en-US" sz="2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2362200" y="1295400"/>
            <a:ext cx="4419600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743200"/>
            <a:ext cx="746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</a:rPr>
              <a:t>First Principles: 1, 2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Numbers of Structure: 3, 4, 6, 8, 12</a:t>
            </a:r>
          </a:p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</a:rPr>
              <a:t>Numbers of Life: 5, 10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Arial" pitchFamily="34" charset="0"/>
              </a:rPr>
              <a:t>Numbers of Mystery: 7, 9, 11</a:t>
            </a:r>
            <a:endParaRPr lang="en-US" sz="3200" b="1" dirty="0">
              <a:solidFill>
                <a:srgbClr val="00B0F0"/>
              </a:solidFill>
              <a:latin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8600" y="4494212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867400" y="42672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5000" y="5229846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4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0299" y="280261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Prismatic Glasses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5" b="16883"/>
          <a:stretch/>
        </p:blipFill>
        <p:spPr>
          <a:xfrm>
            <a:off x="2514600" y="2057400"/>
            <a:ext cx="6540260" cy="4192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48" y="5105400"/>
            <a:ext cx="3958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Mixing colors (wavelengths or frequencies) of light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2"/>
          <a:stretch/>
        </p:blipFill>
        <p:spPr>
          <a:xfrm>
            <a:off x="399526" y="228600"/>
            <a:ext cx="278688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1180"/>
            <a:ext cx="8229600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274"/>
            <a:ext cx="9144000" cy="31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7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630" name="Picture 2054" descr="D:\mss\Beginner's Guide\7\MUSIC\scales.gif"/>
          <p:cNvPicPr>
            <a:picLocks noChangeAspect="1" noChangeArrowheads="1"/>
          </p:cNvPicPr>
          <p:nvPr/>
        </p:nvPicPr>
        <p:blipFill>
          <a:blip r:embed="rId5" cstate="print"/>
          <a:srcRect b="48073"/>
          <a:stretch>
            <a:fillRect/>
          </a:stretch>
        </p:blipFill>
        <p:spPr bwMode="auto">
          <a:xfrm>
            <a:off x="2133600" y="149795"/>
            <a:ext cx="6049992" cy="2469877"/>
          </a:xfrm>
          <a:prstGeom prst="rect">
            <a:avLst/>
          </a:prstGeom>
          <a:noFill/>
        </p:spPr>
      </p:pic>
      <p:sp>
        <p:nvSpPr>
          <p:cNvPr id="2074627" name="Text Box 2051"/>
          <p:cNvSpPr txBox="1">
            <a:spLocks noChangeArrowheads="1"/>
          </p:cNvSpPr>
          <p:nvPr/>
        </p:nvSpPr>
        <p:spPr bwMode="auto">
          <a:xfrm>
            <a:off x="269718" y="2619672"/>
            <a:ext cx="38862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The </a:t>
            </a:r>
            <a:r>
              <a:rPr lang="en-US" sz="2000" b="1" dirty="0">
                <a:latin typeface="Arial" pitchFamily="34" charset="0"/>
              </a:rPr>
              <a:t>seven note “diatonic” musical scale</a:t>
            </a:r>
            <a:r>
              <a:rPr lang="en-US" sz="2000" dirty="0">
                <a:latin typeface="Arial" pitchFamily="34" charset="0"/>
              </a:rPr>
              <a:t> of flutes and pan-pipes was characteristic of tribal, wandering, nomadic societies before settled </a:t>
            </a:r>
            <a:r>
              <a:rPr lang="en-US" sz="2000" dirty="0" smtClean="0">
                <a:latin typeface="Arial" pitchFamily="34" charset="0"/>
              </a:rPr>
              <a:t>civilizations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Arial" pitchFamily="34" charset="0"/>
              </a:rPr>
              <a:t>A discovery, not an invention.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2074629" name="Picture 2053" descr="D:\mss\Beginner's Guide\7\MUSIC\7AB.TIF"/>
          <p:cNvPicPr>
            <a:picLocks noChangeAspect="1" noChangeArrowheads="1"/>
          </p:cNvPicPr>
          <p:nvPr/>
        </p:nvPicPr>
        <p:blipFill>
          <a:blip r:embed="rId6" cstate="print"/>
          <a:srcRect b="49974"/>
          <a:stretch>
            <a:fillRect/>
          </a:stretch>
        </p:blipFill>
        <p:spPr bwMode="auto">
          <a:xfrm>
            <a:off x="4286250" y="2286000"/>
            <a:ext cx="4857750" cy="3367087"/>
          </a:xfrm>
          <a:prstGeom prst="rect">
            <a:avLst/>
          </a:prstGeom>
          <a:noFill/>
        </p:spPr>
      </p:pic>
      <p:pic>
        <p:nvPicPr>
          <p:cNvPr id="6" name="Cmaj_sca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128" y="165533"/>
            <a:ext cx="24384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" y="4712553"/>
            <a:ext cx="4513935" cy="214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444" y="533400"/>
            <a:ext cx="5423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</a:rPr>
              <a:t>There are no 7-sided crystals, but there are</a:t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</a:rPr>
              <a:t>Seven Crystal </a:t>
            </a:r>
            <a:r>
              <a:rPr lang="en-US" sz="2800" b="1" i="1" u="sng" dirty="0" smtClean="0">
                <a:solidFill>
                  <a:srgbClr val="00B050"/>
                </a:solidFill>
                <a:latin typeface="Arial" pitchFamily="34" charset="0"/>
              </a:rPr>
              <a:t>Systems</a:t>
            </a:r>
            <a:endParaRPr lang="en-US" sz="2400" b="1" i="1" u="sng" dirty="0">
              <a:solidFill>
                <a:srgbClr val="00B050"/>
              </a:solidFill>
              <a:latin typeface="Arial" pitchFamily="34" charset="0"/>
            </a:endParaRPr>
          </a:p>
        </p:txBody>
      </p:sp>
      <p:pic>
        <p:nvPicPr>
          <p:cNvPr id="5" name="Picture 4" descr="crystal_system_structu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759200"/>
            <a:ext cx="7620000" cy="1651000"/>
          </a:xfrm>
          <a:prstGeom prst="rect">
            <a:avLst/>
          </a:prstGeom>
        </p:spPr>
      </p:pic>
      <p:pic>
        <p:nvPicPr>
          <p:cNvPr id="6" name="Picture 5" descr="crystal_system_structures_all.jpg"/>
          <p:cNvPicPr>
            <a:picLocks noChangeAspect="1"/>
          </p:cNvPicPr>
          <p:nvPr/>
        </p:nvPicPr>
        <p:blipFill>
          <a:blip r:embed="rId3" cstate="print"/>
          <a:srcRect t="7692"/>
          <a:stretch>
            <a:fillRect/>
          </a:stretch>
        </p:blipFill>
        <p:spPr>
          <a:xfrm>
            <a:off x="762000" y="2057400"/>
            <a:ext cx="762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07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2865"/>
            <a:ext cx="4267200" cy="6152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447800"/>
            <a:ext cx="198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2 Eyes</a:t>
            </a:r>
          </a:p>
          <a:p>
            <a:r>
              <a:rPr lang="en-US" sz="2800" dirty="0" smtClean="0"/>
              <a:t>   2 Ears</a:t>
            </a:r>
          </a:p>
          <a:p>
            <a:r>
              <a:rPr lang="en-US" sz="2800" dirty="0" smtClean="0"/>
              <a:t>   2 Nostrils</a:t>
            </a:r>
          </a:p>
          <a:p>
            <a:r>
              <a:rPr lang="en-US" sz="2800" u="sng" dirty="0" smtClean="0"/>
              <a:t>+ 1 Mouth</a:t>
            </a:r>
          </a:p>
          <a:p>
            <a:r>
              <a:rPr lang="en-US" sz="2800" b="1" dirty="0" smtClean="0"/>
              <a:t>7 Openings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0335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571500"/>
            <a:ext cx="4445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4196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7 </a:t>
            </a:r>
            <a:r>
              <a:rPr lang="en-US" b="1" i="1" dirty="0" smtClean="0"/>
              <a:t>Chakras</a:t>
            </a:r>
          </a:p>
          <a:p>
            <a:endParaRPr lang="en-US" dirty="0"/>
          </a:p>
          <a:p>
            <a:pPr algn="ctr"/>
            <a:r>
              <a:rPr lang="en-US" dirty="0" smtClean="0"/>
              <a:t>Centers of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6947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0" y="215768"/>
            <a:ext cx="4961951" cy="4674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91" y="76200"/>
            <a:ext cx="4040149" cy="3277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53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Starflower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3429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Poppy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11502"/>
            <a:ext cx="55331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2743200" cy="35478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91000" y="76200"/>
            <a:ext cx="42672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" y="0"/>
            <a:ext cx="65314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6569" y="76200"/>
            <a:ext cx="24636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Microsco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ic </a:t>
            </a:r>
            <a:r>
              <a:rPr lang="en-US" sz="2400" dirty="0" smtClean="0">
                <a:solidFill>
                  <a:schemeClr val="bg1"/>
                </a:solidFill>
              </a:rPr>
              <a:t>Plankton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(a plant)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2214" y="6096000"/>
            <a:ext cx="250953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Planktos</a:t>
            </a:r>
            <a:r>
              <a:rPr lang="en-US" dirty="0" smtClean="0">
                <a:solidFill>
                  <a:schemeClr val="bg1"/>
                </a:solidFill>
              </a:rPr>
              <a:t>: Greek word for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“Drifter”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86" y="1447799"/>
            <a:ext cx="6329714" cy="3962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5565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Celestial Bodies </a:t>
            </a:r>
            <a:r>
              <a:rPr lang="en-US" sz="2400" b="1" dirty="0" smtClean="0"/>
              <a:t>can be seen from Earth </a:t>
            </a:r>
            <a:r>
              <a:rPr lang="en-US" sz="2400" b="1" i="1" dirty="0" smtClean="0">
                <a:solidFill>
                  <a:srgbClr val="0070C0"/>
                </a:solidFill>
              </a:rPr>
              <a:t>with our eyes only</a:t>
            </a:r>
          </a:p>
          <a:p>
            <a:pPr algn="ctr"/>
            <a:r>
              <a:rPr lang="en-US" sz="2000" dirty="0" smtClean="0"/>
              <a:t>(no telescope needed!)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981200"/>
            <a:ext cx="220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Sun</a:t>
            </a:r>
          </a:p>
          <a:p>
            <a:pPr algn="ctr"/>
            <a:r>
              <a:rPr lang="en-US" sz="2400" b="1" dirty="0" smtClean="0"/>
              <a:t>Moon</a:t>
            </a:r>
          </a:p>
          <a:p>
            <a:pPr algn="ctr"/>
            <a:r>
              <a:rPr lang="en-US" sz="2400" b="1" dirty="0" smtClean="0"/>
              <a:t>Mercury</a:t>
            </a:r>
          </a:p>
          <a:p>
            <a:pPr algn="ctr"/>
            <a:r>
              <a:rPr lang="en-US" sz="2400" b="1" dirty="0" smtClean="0"/>
              <a:t>Venus</a:t>
            </a:r>
          </a:p>
          <a:p>
            <a:pPr algn="ctr"/>
            <a:r>
              <a:rPr lang="en-US" sz="2400" b="1" dirty="0" smtClean="0"/>
              <a:t>Mars</a:t>
            </a:r>
          </a:p>
          <a:p>
            <a:pPr algn="ctr"/>
            <a:r>
              <a:rPr lang="en-US" sz="2400" b="1" dirty="0" smtClean="0"/>
              <a:t>Jupiter</a:t>
            </a:r>
          </a:p>
          <a:p>
            <a:pPr algn="ctr"/>
            <a:r>
              <a:rPr lang="en-US" sz="2400" b="1" dirty="0" smtClean="0"/>
              <a:t>Saturn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191000" y="1676400"/>
            <a:ext cx="4724400" cy="350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76275"/>
            <a:ext cx="7620000" cy="5505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b="1" dirty="0" smtClean="0"/>
              <a:t>7 days of the week </a:t>
            </a:r>
            <a:r>
              <a:rPr lang="en-US" dirty="0" smtClean="0"/>
              <a:t>are named after the 7 visible celestial bodies</a:t>
            </a:r>
          </a:p>
          <a:p>
            <a:pPr algn="ctr"/>
            <a:r>
              <a:rPr lang="en-US" dirty="0" smtClean="0"/>
              <a:t>(If it’s not obvious in English, say it in Spanish.)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3352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Saturn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3352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419387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lunes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57400" y="4191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martes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971800" y="419387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miércoles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130615" y="419387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jueves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124091" y="4191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viernes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419658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sábado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86600" y="419658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domingo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57400" y="3352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71800" y="335567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Mercury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30615" y="335567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Jupiter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124091" y="3352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Venus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85991" y="2667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Frige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76700" y="2667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hor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56627" y="2667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Woden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47336" y="2667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Tiw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9658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Spanish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259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Norse god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-49601" y="3217176"/>
            <a:ext cx="972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Celestial</a:t>
            </a:r>
          </a:p>
          <a:p>
            <a:pPr algn="r"/>
            <a:r>
              <a:rPr lang="en-US" dirty="0" smtClean="0"/>
              <a:t>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409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506" name="Text Box 2"/>
          <p:cNvSpPr txBox="1">
            <a:spLocks noChangeArrowheads="1"/>
          </p:cNvSpPr>
          <p:nvPr/>
        </p:nvSpPr>
        <p:spPr bwMode="auto">
          <a:xfrm>
            <a:off x="76200" y="2086862"/>
            <a:ext cx="8991600" cy="44319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</a:rPr>
              <a:t>Table of 7-fold Correspondences</a:t>
            </a:r>
          </a:p>
          <a:p>
            <a:pPr algn="ctr">
              <a:spcBef>
                <a:spcPct val="50000"/>
              </a:spcBef>
            </a:pPr>
            <a:endParaRPr lang="en-US" sz="2000" b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Heavenly           Day           Musical	Color	Metal	Jewel	   Greek	      Sound</a:t>
            </a:r>
            <a:br>
              <a:rPr lang="en-US" sz="1600" b="1" dirty="0">
                <a:latin typeface="Arial" pitchFamily="34" charset="0"/>
              </a:rPr>
            </a:br>
            <a:r>
              <a:rPr lang="en-US" sz="1600" b="1" dirty="0">
                <a:latin typeface="Arial" pitchFamily="34" charset="0"/>
              </a:rPr>
              <a:t>   </a:t>
            </a:r>
            <a:r>
              <a:rPr lang="en-US" sz="1600" b="1" u="sng" dirty="0">
                <a:latin typeface="Arial" pitchFamily="34" charset="0"/>
              </a:rPr>
              <a:t>Body			Note				   Vowel		    </a:t>
            </a:r>
          </a:p>
          <a:p>
            <a:pPr>
              <a:spcBef>
                <a:spcPct val="50000"/>
              </a:spcBef>
            </a:pPr>
            <a:endParaRPr lang="en-US" sz="1600" b="1" u="sng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Moon	       Monday	A            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</a:rPr>
              <a:t>white</a:t>
            </a:r>
            <a:r>
              <a:rPr lang="en-US" sz="1600" b="1" dirty="0">
                <a:latin typeface="Arial" pitchFamily="34" charset="0"/>
              </a:rPr>
              <a:t>	silver	 pearl	   alpha	     short a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Mercury       Wednesday	G           </a:t>
            </a:r>
            <a:r>
              <a:rPr lang="en-US" sz="1600" b="1" dirty="0">
                <a:solidFill>
                  <a:srgbClr val="6666FF"/>
                </a:solidFill>
                <a:latin typeface="Arial" pitchFamily="34" charset="0"/>
              </a:rPr>
              <a:t>indigo</a:t>
            </a:r>
            <a:r>
              <a:rPr lang="en-US" sz="1600" b="1" dirty="0">
                <a:latin typeface="Arial" pitchFamily="34" charset="0"/>
              </a:rPr>
              <a:t>   quicksilver	 amethyst     eta	      long E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Venus	         Friday	F            </a:t>
            </a:r>
            <a:r>
              <a:rPr lang="en-US" sz="1600" b="1" dirty="0">
                <a:solidFill>
                  <a:srgbClr val="33CC33"/>
                </a:solidFill>
                <a:latin typeface="Arial" pitchFamily="34" charset="0"/>
              </a:rPr>
              <a:t>green</a:t>
            </a:r>
            <a:r>
              <a:rPr lang="en-US" sz="1600" b="1" dirty="0">
                <a:latin typeface="Arial" pitchFamily="34" charset="0"/>
              </a:rPr>
              <a:t>	copper	emerald	   epsilon	      short e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Sun	        Sunday	E           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</a:rPr>
              <a:t>yellow</a:t>
            </a:r>
            <a:r>
              <a:rPr lang="en-US" sz="1600" b="1" dirty="0">
                <a:latin typeface="Arial" pitchFamily="34" charset="0"/>
              </a:rPr>
              <a:t>	gold	topaz	      iota	      short </a:t>
            </a:r>
            <a:r>
              <a:rPr lang="en-US" sz="1600" b="1" dirty="0" err="1">
                <a:latin typeface="Arial" pitchFamily="34" charset="0"/>
              </a:rPr>
              <a:t>i</a:t>
            </a:r>
            <a:endParaRPr lang="en-US" sz="1600" b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Mars	       Tuesday	D            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</a:rPr>
              <a:t>red</a:t>
            </a:r>
            <a:r>
              <a:rPr lang="en-US" sz="1600" b="1" dirty="0">
                <a:latin typeface="Arial" pitchFamily="34" charset="0"/>
              </a:rPr>
              <a:t>	iron	ruby	   omicron         o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Jupiter	      Thursday	C            </a:t>
            </a:r>
            <a:r>
              <a:rPr lang="en-US" sz="1600" b="1" dirty="0">
                <a:solidFill>
                  <a:schemeClr val="accent2"/>
                </a:solidFill>
                <a:latin typeface="Arial" pitchFamily="34" charset="0"/>
              </a:rPr>
              <a:t>blue</a:t>
            </a:r>
            <a:r>
              <a:rPr lang="en-US" sz="1600" b="1" dirty="0">
                <a:latin typeface="Arial" pitchFamily="34" charset="0"/>
              </a:rPr>
              <a:t>	tin	sapphire	    upsilon          y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latin typeface="Arial" pitchFamily="34" charset="0"/>
              </a:rPr>
              <a:t>Saturn	       Saturday	B            black	lead	diamond	     omega        long O</a:t>
            </a:r>
          </a:p>
        </p:txBody>
      </p:sp>
      <p:sp>
        <p:nvSpPr>
          <p:cNvPr id="2197507" name="Text Box 3"/>
          <p:cNvSpPr txBox="1">
            <a:spLocks noChangeArrowheads="1"/>
          </p:cNvSpPr>
          <p:nvPr/>
        </p:nvSpPr>
        <p:spPr bwMode="auto">
          <a:xfrm>
            <a:off x="3124200" y="2438400"/>
            <a:ext cx="464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Arial" pitchFamily="34" charset="0"/>
              </a:rPr>
              <a:t>from </a:t>
            </a:r>
            <a:r>
              <a:rPr lang="en-US" sz="1200" b="1" dirty="0">
                <a:latin typeface="Arial" pitchFamily="34" charset="0"/>
              </a:rPr>
              <a:t>How The World Is </a:t>
            </a:r>
            <a:r>
              <a:rPr lang="en-US" sz="1200" b="1" dirty="0" smtClean="0">
                <a:latin typeface="Arial" pitchFamily="34" charset="0"/>
              </a:rPr>
              <a:t>Made </a:t>
            </a:r>
            <a:r>
              <a:rPr lang="en-US" sz="1200" dirty="0" smtClean="0">
                <a:latin typeface="Arial" pitchFamily="34" charset="0"/>
              </a:rPr>
              <a:t>by </a:t>
            </a:r>
            <a:r>
              <a:rPr lang="en-US" sz="1200" dirty="0">
                <a:latin typeface="Arial" pitchFamily="34" charset="0"/>
              </a:rPr>
              <a:t>John </a:t>
            </a:r>
            <a:r>
              <a:rPr lang="en-US" sz="1200" dirty="0" err="1">
                <a:latin typeface="Arial" pitchFamily="34" charset="0"/>
              </a:rPr>
              <a:t>Michell</a:t>
            </a:r>
            <a:r>
              <a:rPr lang="en-US" sz="1200" dirty="0">
                <a:latin typeface="Arial" pitchFamily="34" charset="0"/>
              </a:rPr>
              <a:t> and Allan Brown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6" y="124599"/>
            <a:ext cx="2590800" cy="259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3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2209800" y="5751"/>
            <a:ext cx="67663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162" y="762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7 Wonders of the Ancient World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52400" y="1583520"/>
            <a:ext cx="2057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THE LIGHTHOUSE OF ALEXANDRIA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THE </a:t>
            </a:r>
            <a:r>
              <a:rPr lang="en-US" sz="1600" dirty="0"/>
              <a:t>GREAT PYRAMID OF GIZA 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THE </a:t>
            </a:r>
            <a:r>
              <a:rPr lang="en-US" sz="1600" dirty="0"/>
              <a:t>HANGING GARDENS OF BABYLON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THE COLOSSUS OF RHODES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THE MAUSOLEUM AT HALICARNASSUS 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THE </a:t>
            </a:r>
            <a:r>
              <a:rPr lang="en-US" sz="1600" dirty="0"/>
              <a:t>STATUE OF ZEUS AT OLYMPIA 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THE </a:t>
            </a:r>
            <a:r>
              <a:rPr lang="en-US" sz="1600" dirty="0"/>
              <a:t>TEMPLE OF ARTEMIS AT EPHESUS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6557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3416"/>
            <a:ext cx="3886200" cy="518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2" y="3956215"/>
            <a:ext cx="4267200" cy="2884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7200"/>
            <a:ext cx="2386584" cy="60731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17059"/>
          <a:stretch/>
        </p:blipFill>
        <p:spPr>
          <a:xfrm>
            <a:off x="328236" y="448574"/>
            <a:ext cx="1911756" cy="2901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11" y="4113462"/>
            <a:ext cx="2026489" cy="257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93" y="369231"/>
            <a:ext cx="3870607" cy="59553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993" y="2140788"/>
            <a:ext cx="327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deck of cards</a:t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must be </a:t>
            </a:r>
            <a:r>
              <a:rPr lang="en-US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shuffled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at least 7 times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to become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truly randomized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7" y="2362200"/>
            <a:ext cx="1592433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5" y="144276"/>
            <a:ext cx="3385149" cy="1904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886200"/>
            <a:ext cx="4252577" cy="2837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4930444"/>
            <a:ext cx="4724401" cy="19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SS\Beginner's Guide\7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477000" cy="64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6350000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9" y="1828800"/>
            <a:ext cx="2748921" cy="26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5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3"/>
            <a:ext cx="4893733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12333" r="10480" b="12745"/>
          <a:stretch/>
        </p:blipFill>
        <p:spPr>
          <a:xfrm>
            <a:off x="5105400" y="34506"/>
            <a:ext cx="3889338" cy="3667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13502" r="22133" b="12597"/>
          <a:stretch/>
        </p:blipFill>
        <p:spPr>
          <a:xfrm>
            <a:off x="533400" y="3725144"/>
            <a:ext cx="3188578" cy="3069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4121" b="21128"/>
          <a:stretch/>
        </p:blipFill>
        <p:spPr>
          <a:xfrm>
            <a:off x="3962400" y="3689235"/>
            <a:ext cx="4879311" cy="315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434" name="Picture 3074" descr="D:\mss\Beginner's Guide\7\six around 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6874" y="1828800"/>
            <a:ext cx="3397250" cy="3733800"/>
          </a:xfrm>
          <a:prstGeom prst="rect">
            <a:avLst/>
          </a:prstGeom>
          <a:noFill/>
        </p:spPr>
      </p:pic>
      <p:sp>
        <p:nvSpPr>
          <p:cNvPr id="2066435" name="Rectangle 3075"/>
          <p:cNvSpPr>
            <a:spLocks noChangeArrowheads="1"/>
          </p:cNvSpPr>
          <p:nvPr/>
        </p:nvSpPr>
        <p:spPr bwMode="auto">
          <a:xfrm>
            <a:off x="2311399" y="762000"/>
            <a:ext cx="464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The </a:t>
            </a:r>
            <a:r>
              <a:rPr lang="en-US" sz="4000" b="1" i="1" dirty="0" err="1">
                <a:solidFill>
                  <a:srgbClr val="00B050"/>
                </a:solidFill>
                <a:latin typeface="Arial" pitchFamily="34" charset="0"/>
              </a:rPr>
              <a:t>Heptad</a:t>
            </a:r>
            <a:endParaRPr lang="en-US" sz="4000" b="1" i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2066436" name="Text Box 3076"/>
          <p:cNvSpPr txBox="1">
            <a:spLocks noChangeArrowheads="1"/>
          </p:cNvSpPr>
          <p:nvPr/>
        </p:nvSpPr>
        <p:spPr bwMode="auto">
          <a:xfrm>
            <a:off x="618211" y="5868838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Number of Sacredness and Mystery</a:t>
            </a:r>
          </a:p>
        </p:txBody>
      </p:sp>
      <p:sp>
        <p:nvSpPr>
          <p:cNvPr id="2066437" name="Rectangle 3077"/>
          <p:cNvSpPr>
            <a:spLocks noChangeArrowheads="1"/>
          </p:cNvSpPr>
          <p:nvPr/>
        </p:nvSpPr>
        <p:spPr bwMode="auto">
          <a:xfrm>
            <a:off x="1905000" y="0"/>
            <a:ext cx="55036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itchFamily="34" charset="0"/>
              </a:rPr>
              <a:t>1 2 3 4 5 6 </a:t>
            </a:r>
            <a:r>
              <a:rPr lang="en-US" sz="4800" b="1" dirty="0">
                <a:solidFill>
                  <a:srgbClr val="00B050"/>
                </a:solidFill>
                <a:latin typeface="Arial" pitchFamily="34" charset="0"/>
              </a:rPr>
              <a:t>7</a:t>
            </a:r>
            <a:r>
              <a:rPr lang="en-US" sz="3600" b="1" dirty="0">
                <a:latin typeface="Arial" pitchFamily="34" charset="0"/>
              </a:rPr>
              <a:t> 8 9 10 11 12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0" y="228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65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59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6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33400"/>
            <a:ext cx="5791200" cy="579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562600"/>
            <a:ext cx="10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Sol </a:t>
            </a:r>
            <a:r>
              <a:rPr lang="en-US" dirty="0" err="1" smtClean="0"/>
              <a:t>Lewitt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751"/>
            <a:ext cx="2451976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35588" y="2672751"/>
            <a:ext cx="2438400" cy="762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3651849" cy="352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456" y="1801486"/>
            <a:ext cx="16831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 exact heptagon cannot be constructed with compass &amp; straightedge because it’s not possible for them to make this endless-decimal angle.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987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3968496" cy="3986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457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This</a:t>
            </a:r>
            <a:r>
              <a:rPr lang="en-US" dirty="0" smtClean="0"/>
              <a:t> is where (approximately) one side of a Heptagon is found.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105400" y="780365"/>
            <a:ext cx="762000" cy="12008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314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" y="0"/>
            <a:ext cx="91011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228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66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181600" y="2819400"/>
            <a:ext cx="1828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9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56" y="829056"/>
            <a:ext cx="5199888" cy="51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84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56" y="829056"/>
            <a:ext cx="5199888" cy="5199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0200" y="5334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Find </a:t>
            </a:r>
            <a:r>
              <a:rPr lang="en-US" b="1" dirty="0" smtClean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equally-spaced points around the circle.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914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minimum number of lines to be drawn.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56" y="829056"/>
            <a:ext cx="5199888" cy="51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56" y="829056"/>
            <a:ext cx="5199888" cy="51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56" y="829056"/>
            <a:ext cx="5199888" cy="5199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1244" y="589044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For greatest accuracy, “walk” the compass around in </a:t>
            </a:r>
            <a:r>
              <a:rPr lang="en-US" i="1" dirty="0" smtClean="0">
                <a:solidFill>
                  <a:srgbClr val="FF0000"/>
                </a:solidFill>
              </a:rPr>
              <a:t>both</a:t>
            </a:r>
            <a:r>
              <a:rPr lang="en-US" dirty="0" smtClean="0">
                <a:solidFill>
                  <a:srgbClr val="FF0000"/>
                </a:solidFill>
              </a:rPr>
              <a:t> directions.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91" y="0"/>
            <a:ext cx="5327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315" name="Text Box 1035"/>
          <p:cNvSpPr txBox="1">
            <a:spLocks noChangeArrowheads="1"/>
          </p:cNvSpPr>
          <p:nvPr/>
        </p:nvSpPr>
        <p:spPr bwMode="auto">
          <a:xfrm>
            <a:off x="228600" y="5562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Heptagon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82" y="768096"/>
            <a:ext cx="5317236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339" name="Text Box 1035"/>
          <p:cNvSpPr txBox="1">
            <a:spLocks noChangeArrowheads="1"/>
          </p:cNvSpPr>
          <p:nvPr/>
        </p:nvSpPr>
        <p:spPr bwMode="auto">
          <a:xfrm>
            <a:off x="76200" y="5562600"/>
            <a:ext cx="1905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latin typeface="Arial" pitchFamily="34" charset="0"/>
              </a:rPr>
              <a:t>Heptagram</a:t>
            </a:r>
            <a:endParaRPr lang="en-US" sz="2400" b="1" dirty="0" smtClean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701802"/>
            <a:ext cx="5440680" cy="54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57" y="701802"/>
            <a:ext cx="5441886" cy="54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35"/>
          <p:cNvSpPr txBox="1">
            <a:spLocks noChangeArrowheads="1"/>
          </p:cNvSpPr>
          <p:nvPr/>
        </p:nvSpPr>
        <p:spPr bwMode="auto">
          <a:xfrm>
            <a:off x="76200" y="5562600"/>
            <a:ext cx="1905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latin typeface="Arial" pitchFamily="34" charset="0"/>
              </a:rPr>
              <a:t>Heptagram</a:t>
            </a:r>
            <a:endParaRPr lang="en-US" sz="2400" b="1" dirty="0" smtClean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18" y="715518"/>
            <a:ext cx="5426964" cy="54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18" y="712399"/>
            <a:ext cx="5426964" cy="54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701802"/>
            <a:ext cx="5440680" cy="5454396"/>
          </a:xfrm>
          <a:prstGeom prst="rect">
            <a:avLst/>
          </a:prstGeom>
        </p:spPr>
      </p:pic>
      <p:sp>
        <p:nvSpPr>
          <p:cNvPr id="4" name="Text Box 1035"/>
          <p:cNvSpPr txBox="1">
            <a:spLocks noChangeArrowheads="1"/>
          </p:cNvSpPr>
          <p:nvPr/>
        </p:nvSpPr>
        <p:spPr bwMode="auto">
          <a:xfrm>
            <a:off x="76200" y="5562600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latin typeface="Arial" pitchFamily="34" charset="0"/>
              </a:rPr>
              <a:t>Heptagon with both its </a:t>
            </a:r>
            <a:r>
              <a:rPr lang="en-US" sz="2400" b="1" dirty="0" err="1" smtClean="0">
                <a:latin typeface="Arial" pitchFamily="34" charset="0"/>
              </a:rPr>
              <a:t>Heptagrams</a:t>
            </a:r>
            <a:endParaRPr lang="en-US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3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06" y="675737"/>
            <a:ext cx="3225394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47136"/>
            <a:ext cx="364540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75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7" y="0"/>
            <a:ext cx="89215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4664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67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04" y="755904"/>
            <a:ext cx="5346192" cy="5346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12" y="740664"/>
            <a:ext cx="5370576" cy="5376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4664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67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7b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439" y="228600"/>
            <a:ext cx="6642561" cy="6367614"/>
          </a:xfrm>
          <a:prstGeom prst="rect">
            <a:avLst/>
          </a:prstGeom>
        </p:spPr>
      </p:pic>
      <p:sp>
        <p:nvSpPr>
          <p:cNvPr id="1438722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388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</a:rPr>
              <a:t>Seven </a:t>
            </a:r>
            <a:r>
              <a:rPr lang="en-US" sz="2400" b="1" dirty="0" smtClean="0">
                <a:latin typeface="Arial" pitchFamily="34" charset="0"/>
              </a:rPr>
              <a:t>symbolizes</a:t>
            </a:r>
            <a:br>
              <a:rPr lang="en-US" sz="2400" b="1" dirty="0" smtClean="0">
                <a:latin typeface="Arial" pitchFamily="34" charset="0"/>
              </a:rPr>
            </a:br>
            <a:r>
              <a:rPr lang="en-US" sz="2400" b="1" i="1" dirty="0" smtClean="0">
                <a:solidFill>
                  <a:srgbClr val="00B0F0"/>
                </a:solidFill>
                <a:latin typeface="Arial" pitchFamily="34" charset="0"/>
              </a:rPr>
              <a:t>that </a:t>
            </a:r>
            <a:r>
              <a:rPr lang="en-US" sz="2400" b="1" i="1" dirty="0">
                <a:solidFill>
                  <a:srgbClr val="00B0F0"/>
                </a:solidFill>
                <a:latin typeface="Arial" pitchFamily="34" charset="0"/>
              </a:rPr>
              <a:t>which is beyond </a:t>
            </a:r>
            <a:r>
              <a:rPr lang="en-US" sz="2400" b="1" i="1" dirty="0" smtClean="0">
                <a:solidFill>
                  <a:srgbClr val="00B0F0"/>
                </a:solidFill>
                <a:latin typeface="Arial" pitchFamily="34" charset="0"/>
              </a:rPr>
              <a:t>ordinary earthly life</a:t>
            </a:r>
            <a:r>
              <a:rPr lang="en-US" sz="2400" b="1" dirty="0" smtClean="0">
                <a:latin typeface="Arial" pitchFamily="34" charset="0"/>
              </a:rPr>
              <a:t> </a:t>
            </a:r>
            <a:endParaRPr lang="en-US" sz="2400" b="1" dirty="0"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228600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</a:rPr>
              <a:t>Words associated with 7 include:</a:t>
            </a:r>
          </a:p>
          <a:p>
            <a:pPr algn="ctr"/>
            <a:endParaRPr lang="en-US" sz="1600" b="1" dirty="0" smtClean="0">
              <a:latin typeface="Arial" pitchFamily="34" charset="0"/>
            </a:endParaRPr>
          </a:p>
          <a:p>
            <a:pPr algn="ctr"/>
            <a:r>
              <a:rPr lang="en-US" sz="1600" b="1" dirty="0" smtClean="0">
                <a:latin typeface="Arial" pitchFamily="34" charset="0"/>
              </a:rPr>
              <a:t>Spirit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Eternal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Divine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Sacred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Wisdom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Virtue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Philosophy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Transcendental Imagination</a:t>
            </a:r>
            <a:br>
              <a:rPr lang="en-US" sz="1600" b="1" dirty="0" smtClean="0">
                <a:latin typeface="Arial" pitchFamily="34" charset="0"/>
              </a:rPr>
            </a:br>
            <a:r>
              <a:rPr lang="en-US" sz="1600" b="1" dirty="0" smtClean="0">
                <a:latin typeface="Arial" pitchFamily="34" charset="0"/>
              </a:rPr>
              <a:t>Imagination Over Rationality</a:t>
            </a:r>
            <a:endParaRPr lang="en-US" sz="16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1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8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72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762000"/>
            <a:ext cx="7000876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762000"/>
            <a:ext cx="7000876" cy="5334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057400" y="4038600"/>
            <a:ext cx="49530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3900" y="914400"/>
            <a:ext cx="1104900" cy="48006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0600" y="4664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67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3972"/>
            <a:ext cx="6248400" cy="629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83972"/>
            <a:ext cx="6248400" cy="6290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4664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67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 fing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890" y="1981200"/>
            <a:ext cx="7229610" cy="477014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 flipH="1">
            <a:off x="838200" y="0"/>
            <a:ext cx="3962400" cy="17526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14034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homework </a:t>
            </a:r>
            <a:r>
              <a:rPr lang="en-US" sz="2800" dirty="0"/>
              <a:t>will I </a:t>
            </a:r>
            <a:r>
              <a:rPr lang="en-US" sz="2800" dirty="0" smtClean="0"/>
              <a:t>create to give to her as a gift?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90576"/>
            <a:ext cx="3405038" cy="2043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r="18733" b="15070"/>
          <a:stretch/>
        </p:blipFill>
        <p:spPr>
          <a:xfrm>
            <a:off x="7098342" y="4328889"/>
            <a:ext cx="1905000" cy="2470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011"/>
            <a:ext cx="1371599" cy="1340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12333" r="10480" b="12745"/>
          <a:stretch/>
        </p:blipFill>
        <p:spPr>
          <a:xfrm>
            <a:off x="4413223" y="914400"/>
            <a:ext cx="1131276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" b="45012"/>
          <a:stretch/>
        </p:blipFill>
        <p:spPr>
          <a:xfrm>
            <a:off x="1030134" y="4881828"/>
            <a:ext cx="1921538" cy="184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34" y="2743200"/>
            <a:ext cx="1143000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71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5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31" y="349250"/>
            <a:ext cx="4313431" cy="3613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2850" y="16458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68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3" b="29742"/>
          <a:stretch/>
        </p:blipFill>
        <p:spPr>
          <a:xfrm>
            <a:off x="1828800" y="4114800"/>
            <a:ext cx="5350092" cy="259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9250"/>
            <a:ext cx="2274498" cy="22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92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2" name="Text Box 2"/>
          <p:cNvSpPr txBox="1">
            <a:spLocks noChangeArrowheads="1"/>
          </p:cNvSpPr>
          <p:nvPr/>
        </p:nvSpPr>
        <p:spPr bwMode="auto">
          <a:xfrm>
            <a:off x="1905000" y="3306901"/>
            <a:ext cx="6934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“A 7-sided figure is impossible to draw</a:t>
            </a:r>
            <a:br>
              <a:rPr lang="en-US" sz="20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With perfect mathematical precision;</a:t>
            </a:r>
            <a:br>
              <a:rPr lang="en-US" sz="20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And if you try to do it you are absolutely sure</a:t>
            </a:r>
            <a:br>
              <a:rPr lang="en-US" sz="20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To find your efforts treated with derision.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And yet there are philosophers who readily declare</a:t>
            </a:r>
            <a:br>
              <a:rPr lang="en-US" sz="20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That nothing in this world is really true.</a:t>
            </a:r>
            <a:br>
              <a:rPr lang="en-US" sz="20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And so I’ve drawn a heptagon by triangle and square,</a:t>
            </a:r>
            <a:br>
              <a:rPr lang="en-US" sz="20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For any human purpose it will do.”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-- John </a:t>
            </a:r>
            <a:r>
              <a:rPr lang="en-US" sz="2000" dirty="0" err="1">
                <a:latin typeface="Arial" pitchFamily="34" charset="0"/>
              </a:rPr>
              <a:t>Michell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1510404" name="Picture 4" descr="D:\mss\Beginner's Guide\7\h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743200" y="228600"/>
            <a:ext cx="2895600" cy="2908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74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ss\Beginner's Guide\7\img20023.JPG"/>
          <p:cNvPicPr>
            <a:picLocks noChangeAspect="1" noChangeArrowheads="1"/>
          </p:cNvPicPr>
          <p:nvPr/>
        </p:nvPicPr>
        <p:blipFill>
          <a:blip r:embed="rId2" cstate="print"/>
          <a:srcRect l="7872" t="20041" r="9369" b="14041"/>
          <a:stretch>
            <a:fillRect/>
          </a:stretch>
        </p:blipFill>
        <p:spPr bwMode="auto">
          <a:xfrm>
            <a:off x="3581400" y="553451"/>
            <a:ext cx="5105400" cy="3175680"/>
          </a:xfrm>
          <a:prstGeom prst="rect">
            <a:avLst/>
          </a:prstGeom>
          <a:noFill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95800" y="5105400"/>
            <a:ext cx="457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</a:rPr>
              <a:t>Roll 2 dice: </a:t>
            </a:r>
            <a:r>
              <a:rPr lang="en-US" sz="2000" b="1" i="1" dirty="0" smtClean="0">
                <a:solidFill>
                  <a:srgbClr val="7030A0"/>
                </a:solidFill>
                <a:latin typeface="Arial" pitchFamily="34" charset="0"/>
              </a:rPr>
              <a:t>7 will come up more often than any other number</a:t>
            </a:r>
            <a:br>
              <a:rPr lang="en-US" sz="2000" b="1" i="1" dirty="0" smtClean="0">
                <a:solidFill>
                  <a:srgbClr val="7030A0"/>
                </a:solidFill>
                <a:latin typeface="Arial" pitchFamily="34" charset="0"/>
              </a:rPr>
            </a:br>
            <a:r>
              <a:rPr lang="en-US" sz="1600" b="1" i="1" dirty="0" smtClean="0">
                <a:solidFill>
                  <a:srgbClr val="7030A0"/>
                </a:solidFill>
                <a:latin typeface="Arial" pitchFamily="34" charset="0"/>
              </a:rPr>
              <a:t>(6 ways it can happen)</a:t>
            </a:r>
            <a:r>
              <a:rPr lang="en-US" sz="1600" b="1" dirty="0" smtClean="0">
                <a:latin typeface="Arial" pitchFamily="34" charset="0"/>
              </a:rPr>
              <a:t>.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228600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Arial" pitchFamily="34" charset="0"/>
              </a:rPr>
              <a:t>The </a:t>
            </a:r>
            <a:r>
              <a:rPr lang="en-US" b="1" i="1" dirty="0">
                <a:solidFill>
                  <a:srgbClr val="FF0000"/>
                </a:solidFill>
                <a:latin typeface="Arial" pitchFamily="34" charset="0"/>
              </a:rPr>
              <a:t>opposite sides </a:t>
            </a:r>
            <a:r>
              <a:rPr lang="en-US" b="1" dirty="0">
                <a:latin typeface="Arial" pitchFamily="34" charset="0"/>
              </a:rPr>
              <a:t>of each “die” add to 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" y="3766512"/>
            <a:ext cx="3732912" cy="3033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341469" y="570069"/>
            <a:ext cx="3592826" cy="260508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810000" y="5410200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8121"/>
            <a:ext cx="3067175" cy="14496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9126" y="3980022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Dice can be left-handed or right-handed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21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10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5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6" y="0"/>
            <a:ext cx="6860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98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8" y="914400"/>
            <a:ext cx="5068737" cy="4572000"/>
          </a:xfrm>
          <a:prstGeom prst="rect">
            <a:avLst/>
          </a:prstGeom>
        </p:spPr>
      </p:pic>
      <p:pic>
        <p:nvPicPr>
          <p:cNvPr id="2" name="do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48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582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62" name="Picture 2" descr="D:\mss\Beginner's Guide\7\7s in cul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28600"/>
            <a:ext cx="5722938" cy="6477000"/>
          </a:xfrm>
          <a:prstGeom prst="rect">
            <a:avLst/>
          </a:prstGeom>
          <a:noFill/>
        </p:spPr>
      </p:pic>
      <p:sp>
        <p:nvSpPr>
          <p:cNvPr id="1474563" name="Text Box 3"/>
          <p:cNvSpPr txBox="1">
            <a:spLocks noChangeArrowheads="1"/>
          </p:cNvSpPr>
          <p:nvPr/>
        </p:nvSpPr>
        <p:spPr bwMode="auto">
          <a:xfrm>
            <a:off x="228601" y="1123950"/>
            <a:ext cx="1752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atin typeface="Arial" pitchFamily="34" charset="0"/>
              </a:rPr>
              <a:t>7</a:t>
            </a:r>
            <a:endParaRPr lang="en-US" sz="4000" dirty="0" smtClean="0">
              <a:latin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</a:rPr>
              <a:t>In mythologies, fairy tales, folk tales, religions, fables, proverbs &amp; legends…</a:t>
            </a:r>
            <a:endParaRPr lang="en-US" sz="2000" dirty="0"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93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23" y="0"/>
            <a:ext cx="51901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2286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7 colors we see are only a </a:t>
            </a:r>
            <a:r>
              <a:rPr lang="en-US" i="1" dirty="0" smtClean="0"/>
              <a:t>very small part</a:t>
            </a:r>
            <a:r>
              <a:rPr lang="en-US" dirty="0" smtClean="0"/>
              <a:t> of all possible</a:t>
            </a:r>
            <a:br>
              <a:rPr lang="en-US" dirty="0" smtClean="0"/>
            </a:br>
            <a:r>
              <a:rPr lang="en-US" dirty="0" smtClean="0"/>
              <a:t>wavelength-colors.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091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SS\Beginner's Guide\7\fire rainbow clo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74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8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200" y="533400"/>
            <a:ext cx="8991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Arial" pitchFamily="34" charset="0"/>
              </a:rPr>
              <a:t>7 is a </a:t>
            </a:r>
            <a:r>
              <a:rPr lang="en-US" sz="2800" b="1" i="1" dirty="0">
                <a:solidFill>
                  <a:srgbClr val="00B050"/>
                </a:solidFill>
                <a:latin typeface="Arial" pitchFamily="34" charset="0"/>
              </a:rPr>
              <a:t>Point of Balance</a:t>
            </a:r>
            <a:r>
              <a:rPr lang="en-US" sz="3600" b="1" dirty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</a:rPr>
              <a:t>in the </a:t>
            </a:r>
            <a:r>
              <a:rPr lang="en-US" sz="2800" b="1" dirty="0" err="1">
                <a:latin typeface="Arial" pitchFamily="34" charset="0"/>
              </a:rPr>
              <a:t>Decad</a:t>
            </a:r>
            <a:r>
              <a:rPr lang="en-US" sz="2800" b="1" dirty="0">
                <a:latin typeface="Arial" pitchFamily="34" charset="0"/>
              </a:rPr>
              <a:t> (1-10) </a:t>
            </a:r>
            <a:endParaRPr lang="en-US" sz="2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2400" dirty="0" smtClean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24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as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Chasm</a:t>
            </a:r>
            <a:r>
              <a:rPr lang="en-US" sz="2400" b="1" dirty="0">
                <a:latin typeface="Arial" pitchFamily="34" charset="0"/>
              </a:rPr>
              <a:t>: 1 x 2 x 3 x 4 x 5 x 6    =    8 x 9 x 10   =  720 </a:t>
            </a:r>
          </a:p>
          <a:p>
            <a:pPr>
              <a:spcBef>
                <a:spcPct val="50000"/>
              </a:spcBef>
            </a:pPr>
            <a:endParaRPr lang="en-US" sz="24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as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</a:rPr>
              <a:t>Bridge</a:t>
            </a:r>
            <a:r>
              <a:rPr lang="en-US" sz="2400" b="1" dirty="0">
                <a:latin typeface="Arial" pitchFamily="34" charset="0"/>
              </a:rPr>
              <a:t>: 1 x 2 x 3 x 4 x 5 x 6 x 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</a:rPr>
              <a:t>7</a:t>
            </a:r>
            <a:r>
              <a:rPr lang="en-US" sz="2400" b="1" dirty="0">
                <a:latin typeface="Arial" pitchFamily="34" charset="0"/>
              </a:rPr>
              <a:t>  =  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</a:rPr>
              <a:t>7</a:t>
            </a:r>
            <a:r>
              <a:rPr lang="en-US" sz="2400" b="1" dirty="0">
                <a:latin typeface="Arial" pitchFamily="34" charset="0"/>
              </a:rPr>
              <a:t> x 8 x 9 x 10  =  5040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66800" y="51054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</a:rPr>
              <a:t>Balance occurs whether 7 is there or not!</a:t>
            </a:r>
          </a:p>
        </p:txBody>
      </p:sp>
    </p:spTree>
    <p:extLst>
      <p:ext uri="{BB962C8B-B14F-4D97-AF65-F5344CB8AC3E}">
        <p14:creationId xmlns:p14="http://schemas.microsoft.com/office/powerpoint/2010/main" val="289865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20" y="1600200"/>
            <a:ext cx="3105150" cy="1929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9300" cy="6858000"/>
          </a:xfrm>
          <a:prstGeom prst="rect">
            <a:avLst/>
          </a:prstGeom>
        </p:spPr>
      </p:pic>
      <p:sp>
        <p:nvSpPr>
          <p:cNvPr id="1458196" name="Text Box 3092"/>
          <p:cNvSpPr txBox="1">
            <a:spLocks noChangeArrowheads="1"/>
          </p:cNvSpPr>
          <p:nvPr/>
        </p:nvSpPr>
        <p:spPr bwMode="auto">
          <a:xfrm>
            <a:off x="914400" y="6294711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</a:rPr>
              <a:t>Sir Isaac Newton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675454"/>
            <a:ext cx="3200400" cy="3182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6220" y="76200"/>
            <a:ext cx="323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light refracts into 7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626"/>
            <a:ext cx="4419600" cy="6696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56234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You can only see a rainbow if the sun is </a:t>
            </a:r>
            <a:r>
              <a:rPr lang="en-US" sz="2400" i="1" dirty="0" smtClean="0"/>
              <a:t>behind</a:t>
            </a:r>
            <a:r>
              <a:rPr lang="en-US" sz="2400" dirty="0" smtClean="0"/>
              <a:t> you.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99234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Notice the “double rainbow” (with its colors in reverse order!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269777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98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597</Words>
  <Application>Microsoft Office PowerPoint</Application>
  <PresentationFormat>On-screen Show (4:3)</PresentationFormat>
  <Paragraphs>146</Paragraphs>
  <Slides>61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Michael</cp:lastModifiedBy>
  <cp:revision>128</cp:revision>
  <dcterms:created xsi:type="dcterms:W3CDTF">2016-03-09T03:56:03Z</dcterms:created>
  <dcterms:modified xsi:type="dcterms:W3CDTF">2022-01-16T02:03:37Z</dcterms:modified>
</cp:coreProperties>
</file>